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3" r:id="rId10"/>
    <p:sldId id="264" r:id="rId11"/>
    <p:sldId id="267" r:id="rId12"/>
    <p:sldId id="26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5" autoAdjust="0"/>
  </p:normalViewPr>
  <p:slideViewPr>
    <p:cSldViewPr>
      <p:cViewPr varScale="1">
        <p:scale>
          <a:sx n="110" d="100"/>
          <a:sy n="110" d="100"/>
        </p:scale>
        <p:origin x="-164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10"/>
    </c:view3D>
    <c:plotArea>
      <c:layout/>
      <c:pie3DChart>
        <c:varyColors val="1"/>
      </c:pie3DChart>
    </c:plotArea>
    <c:legend>
      <c:legendPos val="r"/>
      <c:layout/>
    </c:legend>
    <c:plotVisOnly val="1"/>
  </c:chart>
  <c:spPr>
    <a:scene3d>
      <a:camera prst="orthographicFront"/>
      <a:lightRig rig="threePt" dir="t"/>
    </a:scene3d>
    <a:sp3d>
      <a:bevelB w="101600" prst="relaxedInset"/>
    </a:sp3d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10"/>
    </c:view3D>
    <c:plotArea>
      <c:layout>
        <c:manualLayout>
          <c:layoutTarget val="inner"/>
          <c:xMode val="edge"/>
          <c:yMode val="edge"/>
          <c:x val="6.3937372411781879E-2"/>
          <c:y val="0.11408730158730156"/>
          <c:w val="0.52012412510936112"/>
          <c:h val="0.7876984126984133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0.17620643773694966"/>
                  <c:y val="-1.7361267341582311E-2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 Налоговые</a:t>
                    </a:r>
                    <a:r>
                      <a:rPr lang="ru-RU" baseline="0"/>
                      <a:t> и неналоговые доходы 487,2 тыс.руб.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>
                <c:manualLayout>
                  <c:x val="0.16364191455234767"/>
                  <c:y val="0.31785401824771925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Безвозмездные поступления 47 128,1 тыс.руб.</a:t>
                    </a:r>
                    <a:endParaRPr lang="en-US"/>
                  </a:p>
                </c:rich>
              </c:tx>
              <c:showVal val="1"/>
            </c:dLbl>
            <c:showVal val="1"/>
            <c:showLeaderLines val="1"/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1.02</c:v>
                </c:pt>
                <c:pt idx="1">
                  <c:v>98.98</c:v>
                </c:pt>
              </c:numCache>
            </c:numRef>
          </c:val>
        </c:ser>
      </c:pie3DChart>
    </c:plotArea>
    <c:legend>
      <c:legendPos val="r"/>
      <c:layout/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/>
      <c:pie3DChart>
        <c:varyColors val="1"/>
      </c:pie3DChart>
    </c:plotArea>
    <c:legend>
      <c:legendPos val="r"/>
      <c:layout>
        <c:manualLayout>
          <c:xMode val="edge"/>
          <c:yMode val="edge"/>
          <c:x val="0.71039010847516471"/>
          <c:y val="0"/>
          <c:w val="0.28960989152483574"/>
          <c:h val="1"/>
        </c:manualLayout>
      </c:layout>
    </c:legend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6.072625854524611E-2"/>
          <c:y val="0.10639606365696737"/>
          <c:w val="0.56254421160056478"/>
          <c:h val="0.806020550752260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3.6309296749876402E-2"/>
                  <c:y val="2.6308398265372134E-2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Общегосударственные вопросы 12443,1тыс.руб.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>
                <c:manualLayout>
                  <c:x val="-4.5152942132348814E-2"/>
                  <c:y val="0.22227416507925413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Национальная безопасность 200,0</a:t>
                    </a:r>
                    <a:r>
                      <a:rPr lang="ru-RU" baseline="0"/>
                      <a:t>тыс.руб</a:t>
                    </a:r>
                  </a:p>
                  <a:p>
                    <a:endParaRPr lang="en-US"/>
                  </a:p>
                </c:rich>
              </c:tx>
              <c:showVal val="1"/>
            </c:dLbl>
            <c:dLbl>
              <c:idx val="2"/>
              <c:layout>
                <c:manualLayout>
                  <c:x val="-0.27286872995042344"/>
                  <c:y val="0.15723628296462963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Национальная экономика 10250,0тыс.руб.</a:t>
                    </a:r>
                    <a:endParaRPr lang="en-US"/>
                  </a:p>
                </c:rich>
              </c:tx>
              <c:showVal val="1"/>
            </c:dLbl>
            <c:dLbl>
              <c:idx val="3"/>
              <c:layout>
                <c:manualLayout>
                  <c:x val="1.3696230679498395E-2"/>
                  <c:y val="8.9675353080865078E-2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Жилищно-коммунальное</a:t>
                    </a:r>
                    <a:r>
                      <a:rPr lang="ru-RU" baseline="0"/>
                      <a:t> хозяйство 15575,9тыс.руб.</a:t>
                    </a:r>
                    <a:endParaRPr lang="en-US"/>
                  </a:p>
                </c:rich>
              </c:tx>
              <c:showVal val="1"/>
            </c:dLbl>
            <c:dLbl>
              <c:idx val="4"/>
              <c:layout>
                <c:manualLayout>
                  <c:x val="-1.6630787143827049E-2"/>
                  <c:y val="0.13342566540256201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Охрана окр. среды 50,0тыс.руб.</a:t>
                    </a:r>
                    <a:endParaRPr lang="en-US"/>
                  </a:p>
                </c:rich>
              </c:tx>
              <c:showVal val="1"/>
            </c:dLbl>
            <c:dLbl>
              <c:idx val="5"/>
              <c:layout>
                <c:manualLayout>
                  <c:x val="-1.6345896961676331E-2"/>
                  <c:y val="-8.4252285000262245E-2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Образование  150,0тыс.руб.</a:t>
                    </a:r>
                    <a:endParaRPr lang="en-US"/>
                  </a:p>
                </c:rich>
              </c:tx>
              <c:showVal val="1"/>
            </c:dLbl>
            <c:dLbl>
              <c:idx val="6"/>
              <c:layout>
                <c:manualLayout>
                  <c:x val="-4.7866714773802416E-2"/>
                  <c:y val="-0.17360852783818118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Культура</a:t>
                    </a:r>
                    <a:r>
                      <a:rPr lang="ru-RU" baseline="0"/>
                      <a:t> и кинемотграфия 6601,0 тыс.руб.</a:t>
                    </a:r>
                    <a:endParaRPr lang="en-US"/>
                  </a:p>
                </c:rich>
              </c:tx>
              <c:showVal val="1"/>
            </c:dLbl>
            <c:dLbl>
              <c:idx val="7"/>
              <c:layout>
                <c:manualLayout>
                  <c:x val="6.0144534859541528E-2"/>
                  <c:y val="-6.8321258179439612E-2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Социальная политика 1945,3 тыс.руб.</a:t>
                    </a:r>
                    <a:endParaRPr lang="en-US"/>
                  </a:p>
                </c:rich>
              </c:tx>
              <c:showVal val="1"/>
            </c:dLbl>
            <c:dLbl>
              <c:idx val="8"/>
              <c:layout>
                <c:manualLayout>
                  <c:x val="0.14584914143911049"/>
                  <c:y val="-1.9340114892884005E-2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Физическая культура и спорт 320,0 тыс.руб</a:t>
                    </a:r>
                    <a:endParaRPr lang="en-US"/>
                  </a:p>
                </c:rich>
              </c:tx>
              <c:showVal val="1"/>
            </c:dLbl>
            <c:dLbl>
              <c:idx val="9"/>
              <c:layout>
                <c:manualLayout>
                  <c:x val="0.29163614066930427"/>
                  <c:y val="-3.8522320726406642E-2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Средства массовой информации 80,0 тыс.руб.</a:t>
                    </a:r>
                    <a:endParaRPr lang="en-US"/>
                  </a:p>
                </c:rich>
              </c:tx>
              <c:showVal val="1"/>
            </c:dLbl>
            <c:showVal val="1"/>
            <c:showLeaderLines val="1"/>
          </c:dLbls>
          <c:cat>
            <c:strRef>
              <c:f>Лист1!$A$2:$A$11</c:f>
              <c:strCache>
                <c:ptCount val="10"/>
                <c:pt idx="0">
                  <c:v>Общегосударственные вопросы</c:v>
                </c:pt>
                <c:pt idx="1">
                  <c:v>Национаьная безопасность и правоохранительная деятельностть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Охрана окружающей среды</c:v>
                </c:pt>
                <c:pt idx="5">
                  <c:v>Образование</c:v>
                </c:pt>
                <c:pt idx="6">
                  <c:v>Культура и кинемотграфия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  <c:pt idx="9">
                  <c:v>Средства массовой информации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26.130000000000006</c:v>
                </c:pt>
                <c:pt idx="1">
                  <c:v>0.4200000000000001</c:v>
                </c:pt>
                <c:pt idx="2">
                  <c:v>21.53</c:v>
                </c:pt>
                <c:pt idx="3">
                  <c:v>32.71</c:v>
                </c:pt>
                <c:pt idx="4">
                  <c:v>0.11</c:v>
                </c:pt>
                <c:pt idx="5">
                  <c:v>0.31000000000000011</c:v>
                </c:pt>
                <c:pt idx="6">
                  <c:v>13.860000000000003</c:v>
                </c:pt>
                <c:pt idx="7">
                  <c:v>4.09</c:v>
                </c:pt>
                <c:pt idx="8">
                  <c:v>0.67000000000000026</c:v>
                </c:pt>
                <c:pt idx="9">
                  <c:v>0.17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71039010847516471"/>
          <c:y val="0"/>
          <c:w val="0.28960989152483596"/>
          <c:h val="1"/>
        </c:manualLayout>
      </c:layout>
    </c:legend>
    <c:plotVisOnly val="1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48386D-8574-47C1-9D30-52DF7983482C}" type="doc">
      <dgm:prSet loTypeId="urn:microsoft.com/office/officeart/2005/8/layout/vList5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0F0ADC53-9C17-433D-B2EC-07619D2D2309}">
      <dgm:prSet phldrT="[Текст]" custT="1"/>
      <dgm:spPr>
        <a:xfrm>
          <a:off x="0" y="7"/>
          <a:ext cx="2995357" cy="1523677"/>
        </a:xfrm>
      </dgm:spPr>
      <dgm:t>
        <a:bodyPr/>
        <a:lstStyle/>
        <a:p>
          <a:pPr>
            <a:lnSpc>
              <a:spcPct val="90000"/>
            </a:lnSpc>
            <a:spcAft>
              <a:spcPct val="35000"/>
            </a:spcAft>
          </a:pPr>
          <a:r>
            <a:rPr kumimoji="0" lang="ru-RU" sz="2000" b="1" i="0" u="none" strike="noStrike" cap="none" normalizeH="0" baseline="0" dirty="0" smtClean="0">
              <a:ln/>
              <a:effectLst/>
              <a:latin typeface="+mn-lt"/>
              <a:ea typeface="+mn-ea"/>
              <a:cs typeface="Arial" pitchFamily="34" charset="0"/>
            </a:rPr>
            <a:t>Доходы </a:t>
          </a:r>
        </a:p>
      </dgm:t>
    </dgm:pt>
    <dgm:pt modelId="{A6130D11-A9A8-4595-9818-379C1BD01889}" type="parTrans" cxnId="{A426A6E3-FC51-4E76-8BCD-6BEC39728FBF}">
      <dgm:prSet/>
      <dgm:spPr/>
      <dgm:t>
        <a:bodyPr/>
        <a:lstStyle/>
        <a:p>
          <a:endParaRPr lang="ru-RU" sz="3200" b="1">
            <a:solidFill>
              <a:schemeClr val="tx1"/>
            </a:solidFill>
            <a:latin typeface="+mn-lt"/>
          </a:endParaRPr>
        </a:p>
      </dgm:t>
    </dgm:pt>
    <dgm:pt modelId="{EFEC542B-FBDB-4176-870F-AF42649E48B5}" type="sibTrans" cxnId="{A426A6E3-FC51-4E76-8BCD-6BEC39728FBF}">
      <dgm:prSet/>
      <dgm:spPr/>
      <dgm:t>
        <a:bodyPr/>
        <a:lstStyle/>
        <a:p>
          <a:endParaRPr lang="ru-RU" sz="3200" b="1">
            <a:solidFill>
              <a:schemeClr val="tx1"/>
            </a:solidFill>
            <a:latin typeface="+mn-lt"/>
          </a:endParaRPr>
        </a:p>
      </dgm:t>
    </dgm:pt>
    <dgm:pt modelId="{E0C8B45F-944E-4CA1-97C7-4D2C9E8DF6F9}">
      <dgm:prSet phldrT="[Текст]" custT="1"/>
      <dgm:spPr>
        <a:xfrm rot="5400000">
          <a:off x="5048426" y="-1898392"/>
          <a:ext cx="1218942" cy="5325080"/>
        </a:xfrm>
      </dgm:spPr>
      <dgm:t>
        <a:bodyPr/>
        <a:lstStyle/>
        <a:p>
          <a:pPr marL="0" marR="0" lvl="0" indent="0" algn="just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3200" dirty="0" smtClean="0"/>
            <a:t>47 615,3руб</a:t>
          </a:r>
          <a:r>
            <a:rPr lang="ru-RU" sz="3200" dirty="0" smtClean="0"/>
            <a:t>.</a:t>
          </a:r>
          <a:endParaRPr kumimoji="0" lang="ru-RU" sz="1600" b="1" i="0" u="none" strike="noStrike" cap="none" normalizeH="0" baseline="0" dirty="0" smtClean="0">
            <a:ln/>
            <a:effectLst/>
            <a:latin typeface="Lucida Sans Unicode"/>
            <a:ea typeface="+mn-ea"/>
            <a:cs typeface="Arial" pitchFamily="34" charset="0"/>
          </a:endParaRPr>
        </a:p>
      </dgm:t>
    </dgm:pt>
    <dgm:pt modelId="{6C0C7304-6631-4465-B84E-D16D19D3255F}" type="parTrans" cxnId="{2A33B380-C900-4B22-B1F6-00CFA4C6E460}">
      <dgm:prSet/>
      <dgm:spPr/>
      <dgm:t>
        <a:bodyPr/>
        <a:lstStyle/>
        <a:p>
          <a:endParaRPr lang="ru-RU" sz="3200" b="1">
            <a:solidFill>
              <a:schemeClr val="tx1"/>
            </a:solidFill>
            <a:latin typeface="+mn-lt"/>
          </a:endParaRPr>
        </a:p>
      </dgm:t>
    </dgm:pt>
    <dgm:pt modelId="{56E64F89-108A-405E-8644-6E684D633203}" type="sibTrans" cxnId="{2A33B380-C900-4B22-B1F6-00CFA4C6E460}">
      <dgm:prSet/>
      <dgm:spPr/>
      <dgm:t>
        <a:bodyPr/>
        <a:lstStyle/>
        <a:p>
          <a:endParaRPr lang="ru-RU" sz="3200" b="1">
            <a:solidFill>
              <a:schemeClr val="tx1"/>
            </a:solidFill>
            <a:latin typeface="+mn-lt"/>
          </a:endParaRPr>
        </a:p>
      </dgm:t>
    </dgm:pt>
    <dgm:pt modelId="{E93844F2-7DB1-4A26-9B43-035B8B83FA66}">
      <dgm:prSet phldrT="[Текст]" custT="1"/>
      <dgm:spPr>
        <a:xfrm>
          <a:off x="0" y="1602170"/>
          <a:ext cx="2995357" cy="1523677"/>
        </a:xfrm>
      </dgm:spPr>
      <dgm:t>
        <a:bodyPr/>
        <a:lstStyle/>
        <a:p>
          <a:r>
            <a:rPr kumimoji="0" lang="ru-RU" sz="2000" b="1" i="0" u="none" strike="noStrike" cap="none" normalizeH="0" baseline="0" dirty="0" smtClean="0">
              <a:ln/>
              <a:effectLst/>
              <a:latin typeface="+mn-lt"/>
              <a:ea typeface="+mn-ea"/>
              <a:cs typeface="Arial" pitchFamily="34" charset="0"/>
            </a:rPr>
            <a:t>Расходы</a:t>
          </a:r>
          <a:endParaRPr lang="ru-RU" sz="1200" b="1" dirty="0">
            <a:latin typeface="+mn-lt"/>
            <a:ea typeface="+mn-ea"/>
            <a:cs typeface="Arial" pitchFamily="34" charset="0"/>
          </a:endParaRPr>
        </a:p>
      </dgm:t>
    </dgm:pt>
    <dgm:pt modelId="{91ABB895-0F4F-4E1F-B552-CE48369B8D0C}" type="parTrans" cxnId="{BECE05C3-EDB8-4677-81AF-1BD0384C74D4}">
      <dgm:prSet/>
      <dgm:spPr/>
      <dgm:t>
        <a:bodyPr/>
        <a:lstStyle/>
        <a:p>
          <a:endParaRPr lang="ru-RU" sz="3200" b="1">
            <a:solidFill>
              <a:schemeClr val="tx1"/>
            </a:solidFill>
            <a:latin typeface="+mn-lt"/>
          </a:endParaRPr>
        </a:p>
      </dgm:t>
    </dgm:pt>
    <dgm:pt modelId="{0883B80B-6898-4CCA-9277-A8D779AAF637}" type="sibTrans" cxnId="{BECE05C3-EDB8-4677-81AF-1BD0384C74D4}">
      <dgm:prSet/>
      <dgm:spPr/>
      <dgm:t>
        <a:bodyPr/>
        <a:lstStyle/>
        <a:p>
          <a:endParaRPr lang="ru-RU" sz="3200" b="1">
            <a:solidFill>
              <a:schemeClr val="tx1"/>
            </a:solidFill>
            <a:latin typeface="+mn-lt"/>
          </a:endParaRPr>
        </a:p>
      </dgm:t>
    </dgm:pt>
    <dgm:pt modelId="{B6BCD68B-1A62-4184-8FEE-9FD5D487B66F}">
      <dgm:prSet phldrT="[Текст]" custT="1"/>
      <dgm:spPr>
        <a:xfrm rot="5400000">
          <a:off x="4982019" y="-322897"/>
          <a:ext cx="1218942" cy="5325080"/>
        </a:xfrm>
      </dgm:spPr>
      <dgm:t>
        <a:bodyPr/>
        <a:lstStyle/>
        <a:p>
          <a:pPr marL="0" marR="0" lvl="0" indent="0" algn="just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3200" dirty="0" smtClean="0"/>
            <a:t>47 615,3руб</a:t>
          </a:r>
          <a:r>
            <a:rPr lang="ru-RU" sz="3200" dirty="0" smtClean="0"/>
            <a:t>.</a:t>
          </a:r>
          <a:endParaRPr kumimoji="0" lang="ru-RU" sz="1600" b="1" i="0" u="none" strike="noStrike" cap="none" normalizeH="0" baseline="0" dirty="0" smtClean="0">
            <a:ln/>
            <a:effectLst/>
            <a:latin typeface="Lucida Sans Unicode"/>
            <a:ea typeface="+mn-ea"/>
            <a:cs typeface="Arial" pitchFamily="34" charset="0"/>
          </a:endParaRPr>
        </a:p>
      </dgm:t>
    </dgm:pt>
    <dgm:pt modelId="{2E2D4132-0C1E-4743-B71F-86FA2ED616FE}" type="parTrans" cxnId="{0118C38B-5621-4D79-854E-1CC586B1773C}">
      <dgm:prSet/>
      <dgm:spPr/>
      <dgm:t>
        <a:bodyPr/>
        <a:lstStyle/>
        <a:p>
          <a:endParaRPr lang="ru-RU" sz="3200" b="1">
            <a:solidFill>
              <a:schemeClr val="tx1"/>
            </a:solidFill>
            <a:latin typeface="+mn-lt"/>
          </a:endParaRPr>
        </a:p>
      </dgm:t>
    </dgm:pt>
    <dgm:pt modelId="{346F7E4A-758D-4052-877C-512B6B6ADFCC}" type="sibTrans" cxnId="{0118C38B-5621-4D79-854E-1CC586B1773C}">
      <dgm:prSet/>
      <dgm:spPr/>
      <dgm:t>
        <a:bodyPr/>
        <a:lstStyle/>
        <a:p>
          <a:endParaRPr lang="ru-RU" sz="3200" b="1">
            <a:solidFill>
              <a:schemeClr val="tx1"/>
            </a:solidFill>
            <a:latin typeface="+mn-lt"/>
          </a:endParaRPr>
        </a:p>
      </dgm:t>
    </dgm:pt>
    <dgm:pt modelId="{D5EA8B86-1948-46A1-83D8-E9890D6A951C}">
      <dgm:prSet phldrT="[Текст]" custT="1"/>
      <dgm:spPr>
        <a:xfrm>
          <a:off x="0" y="3202031"/>
          <a:ext cx="2995357" cy="1523677"/>
        </a:xfrm>
      </dgm:spPr>
      <dgm:t>
        <a:bodyPr/>
        <a:lstStyle/>
        <a:p>
          <a:r>
            <a:rPr lang="ru-RU" sz="2000" i="0" dirty="0" smtClean="0"/>
            <a:t>Бюджет сбалансирован</a:t>
          </a:r>
          <a:endParaRPr lang="ru-RU" sz="1200" b="1" i="0" dirty="0" smtClean="0">
            <a:latin typeface="Arial Narrow" pitchFamily="34" charset="0"/>
            <a:ea typeface="+mn-ea"/>
            <a:cs typeface="Times New Roman" pitchFamily="18" charset="0"/>
          </a:endParaRPr>
        </a:p>
      </dgm:t>
    </dgm:pt>
    <dgm:pt modelId="{E65FFA3A-4014-4CC7-B2F3-008C873E5AB9}" type="parTrans" cxnId="{28F79D64-BF3E-4C27-923E-C5A611EC3748}">
      <dgm:prSet/>
      <dgm:spPr/>
      <dgm:t>
        <a:bodyPr/>
        <a:lstStyle/>
        <a:p>
          <a:endParaRPr lang="ru-RU" sz="3200" b="1">
            <a:solidFill>
              <a:schemeClr val="tx1"/>
            </a:solidFill>
            <a:latin typeface="+mn-lt"/>
          </a:endParaRPr>
        </a:p>
      </dgm:t>
    </dgm:pt>
    <dgm:pt modelId="{DCB8EFE5-9683-47CC-87CA-38BCCD4D3A4E}" type="sibTrans" cxnId="{28F79D64-BF3E-4C27-923E-C5A611EC3748}">
      <dgm:prSet/>
      <dgm:spPr/>
      <dgm:t>
        <a:bodyPr/>
        <a:lstStyle/>
        <a:p>
          <a:endParaRPr lang="ru-RU" sz="3200" b="1">
            <a:solidFill>
              <a:schemeClr val="tx1"/>
            </a:solidFill>
            <a:latin typeface="+mn-lt"/>
          </a:endParaRPr>
        </a:p>
      </dgm:t>
    </dgm:pt>
    <dgm:pt modelId="{1FD3246F-1B6F-4449-8DFF-CA9BFAEBD291}">
      <dgm:prSet phldrT="[Текст]" custT="1"/>
      <dgm:spPr>
        <a:xfrm rot="5400000">
          <a:off x="4996008" y="1314275"/>
          <a:ext cx="1218942" cy="5325080"/>
        </a:xfrm>
      </dgm:spPr>
      <dgm:t>
        <a:bodyPr/>
        <a:lstStyle/>
        <a:p>
          <a:pPr marL="0" marR="0" lvl="0" indent="0" algn="just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ru-RU" sz="3200" b="1" i="0" u="none" strike="noStrike" cap="none" normalizeH="0" baseline="0" dirty="0" smtClean="0">
              <a:ln/>
              <a:effectLst/>
              <a:latin typeface="Lucida Sans Unicode"/>
              <a:ea typeface="+mn-ea"/>
              <a:cs typeface="Times New Roman" pitchFamily="18" charset="0"/>
            </a:rPr>
            <a:t>0,0 </a:t>
          </a:r>
          <a:r>
            <a:rPr kumimoji="0" lang="ru-RU" sz="3200" b="1" i="0" u="none" strike="noStrike" cap="none" normalizeH="0" baseline="0" dirty="0" err="1" smtClean="0">
              <a:ln/>
              <a:effectLst/>
              <a:latin typeface="Lucida Sans Unicode"/>
              <a:ea typeface="+mn-ea"/>
              <a:cs typeface="Times New Roman" pitchFamily="18" charset="0"/>
            </a:rPr>
            <a:t>руб</a:t>
          </a:r>
          <a:endParaRPr kumimoji="0" lang="ru-RU" sz="3200" b="1" i="0" u="none" strike="noStrike" cap="none" normalizeH="0" baseline="0" dirty="0" smtClean="0">
            <a:ln/>
            <a:effectLst/>
            <a:latin typeface="Arial" pitchFamily="34" charset="0"/>
            <a:ea typeface="+mn-ea"/>
            <a:cs typeface="Arial" pitchFamily="34" charset="0"/>
          </a:endParaRPr>
        </a:p>
      </dgm:t>
    </dgm:pt>
    <dgm:pt modelId="{A7DAB042-3D2C-4BDE-A8F3-BB098C43AA52}" type="sibTrans" cxnId="{C7ADA462-BC36-49BA-95B3-CD0069100FA6}">
      <dgm:prSet/>
      <dgm:spPr/>
      <dgm:t>
        <a:bodyPr/>
        <a:lstStyle/>
        <a:p>
          <a:endParaRPr lang="ru-RU" sz="3200" b="1">
            <a:solidFill>
              <a:schemeClr val="tx1"/>
            </a:solidFill>
            <a:latin typeface="+mn-lt"/>
          </a:endParaRPr>
        </a:p>
      </dgm:t>
    </dgm:pt>
    <dgm:pt modelId="{389DA4DA-1FB3-4051-A37E-5538B1E1386B}" type="parTrans" cxnId="{C7ADA462-BC36-49BA-95B3-CD0069100FA6}">
      <dgm:prSet/>
      <dgm:spPr/>
      <dgm:t>
        <a:bodyPr/>
        <a:lstStyle/>
        <a:p>
          <a:endParaRPr lang="ru-RU" sz="3200" b="1">
            <a:solidFill>
              <a:schemeClr val="tx1"/>
            </a:solidFill>
            <a:latin typeface="+mn-lt"/>
          </a:endParaRPr>
        </a:p>
      </dgm:t>
    </dgm:pt>
    <dgm:pt modelId="{7F9C587C-16E1-4C3A-ABC3-D524117F18F0}" type="pres">
      <dgm:prSet presAssocID="{B948386D-8574-47C1-9D30-52DF7983482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0EDBD47-6AEC-42ED-BF32-7912CC8D7BC6}" type="pres">
      <dgm:prSet presAssocID="{0F0ADC53-9C17-433D-B2EC-07619D2D2309}" presName="linNode" presStyleCnt="0"/>
      <dgm:spPr/>
      <dgm:t>
        <a:bodyPr/>
        <a:lstStyle/>
        <a:p>
          <a:endParaRPr lang="ru-RU"/>
        </a:p>
      </dgm:t>
    </dgm:pt>
    <dgm:pt modelId="{EDCBF151-500B-4AAD-B92E-CDF4D9327F57}" type="pres">
      <dgm:prSet presAssocID="{0F0ADC53-9C17-433D-B2EC-07619D2D2309}" presName="parentText" presStyleLbl="node1" presStyleIdx="0" presStyleCnt="3" custLinFactNeighborY="-151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F7E82C96-39F0-4D55-A89B-C9E0430F9AAC}" type="pres">
      <dgm:prSet presAssocID="{0F0ADC53-9C17-433D-B2EC-07619D2D2309}" presName="descendantText" presStyleLbl="alignAccFollowNode1" presStyleIdx="0" presStyleCnt="3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ru-RU"/>
        </a:p>
      </dgm:t>
    </dgm:pt>
    <dgm:pt modelId="{1766F542-8D6D-4B84-9538-B659AB49C072}" type="pres">
      <dgm:prSet presAssocID="{EFEC542B-FBDB-4176-870F-AF42649E48B5}" presName="sp" presStyleCnt="0"/>
      <dgm:spPr/>
      <dgm:t>
        <a:bodyPr/>
        <a:lstStyle/>
        <a:p>
          <a:endParaRPr lang="ru-RU"/>
        </a:p>
      </dgm:t>
    </dgm:pt>
    <dgm:pt modelId="{6CB26A5B-B63E-40DC-8110-C2F0E3717C3B}" type="pres">
      <dgm:prSet presAssocID="{E93844F2-7DB1-4A26-9B43-035B8B83FA66}" presName="linNode" presStyleCnt="0"/>
      <dgm:spPr/>
      <dgm:t>
        <a:bodyPr/>
        <a:lstStyle/>
        <a:p>
          <a:endParaRPr lang="ru-RU"/>
        </a:p>
      </dgm:t>
    </dgm:pt>
    <dgm:pt modelId="{33AD4820-E2B9-4453-887A-1D3B85C988E3}" type="pres">
      <dgm:prSet presAssocID="{E93844F2-7DB1-4A26-9B43-035B8B83FA66}" presName="parentText" presStyleLbl="node1" presStyleIdx="1" presStyleCnt="3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6D1535C0-EFAE-4BDE-960C-942767BCE304}" type="pres">
      <dgm:prSet presAssocID="{E93844F2-7DB1-4A26-9B43-035B8B83FA66}" presName="descendantText" presStyleLbl="alignAccFollowNode1" presStyleIdx="1" presStyleCnt="3" custLinFactNeighborX="-2217" custLinFactNeighborY="-1999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ru-RU"/>
        </a:p>
      </dgm:t>
    </dgm:pt>
    <dgm:pt modelId="{4C97C2EB-599E-41CC-B5C6-B27D65068A41}" type="pres">
      <dgm:prSet presAssocID="{0883B80B-6898-4CCA-9277-A8D779AAF637}" presName="sp" presStyleCnt="0"/>
      <dgm:spPr/>
      <dgm:t>
        <a:bodyPr/>
        <a:lstStyle/>
        <a:p>
          <a:endParaRPr lang="ru-RU"/>
        </a:p>
      </dgm:t>
    </dgm:pt>
    <dgm:pt modelId="{55AE06B4-A2DE-41E9-A1D2-C6553B579A4A}" type="pres">
      <dgm:prSet presAssocID="{D5EA8B86-1948-46A1-83D8-E9890D6A951C}" presName="linNode" presStyleCnt="0"/>
      <dgm:spPr/>
      <dgm:t>
        <a:bodyPr/>
        <a:lstStyle/>
        <a:p>
          <a:endParaRPr lang="ru-RU"/>
        </a:p>
      </dgm:t>
    </dgm:pt>
    <dgm:pt modelId="{D05B7DFB-5FE1-41FF-AC5E-CF203E526E22}" type="pres">
      <dgm:prSet presAssocID="{D5EA8B86-1948-46A1-83D8-E9890D6A951C}" presName="parentText" presStyleLbl="node1" presStyleIdx="2" presStyleCnt="3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C93F5BC7-36F4-4C1F-B335-E5D098FB92A9}" type="pres">
      <dgm:prSet presAssocID="{D5EA8B86-1948-46A1-83D8-E9890D6A951C}" presName="descendantText" presStyleLbl="alignAccFollowNode1" presStyleIdx="2" presStyleCnt="3" custLinFactNeighborX="-1750" custLinFactNeighborY="1062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ru-RU"/>
        </a:p>
      </dgm:t>
    </dgm:pt>
  </dgm:ptLst>
  <dgm:cxnLst>
    <dgm:cxn modelId="{0118C38B-5621-4D79-854E-1CC586B1773C}" srcId="{E93844F2-7DB1-4A26-9B43-035B8B83FA66}" destId="{B6BCD68B-1A62-4184-8FEE-9FD5D487B66F}" srcOrd="0" destOrd="0" parTransId="{2E2D4132-0C1E-4743-B71F-86FA2ED616FE}" sibTransId="{346F7E4A-758D-4052-877C-512B6B6ADFCC}"/>
    <dgm:cxn modelId="{DAE17290-E323-4D9D-96C9-7F8BEB324BF1}" type="presOf" srcId="{D5EA8B86-1948-46A1-83D8-E9890D6A951C}" destId="{D05B7DFB-5FE1-41FF-AC5E-CF203E526E22}" srcOrd="0" destOrd="0" presId="urn:microsoft.com/office/officeart/2005/8/layout/vList5"/>
    <dgm:cxn modelId="{2A33B380-C900-4B22-B1F6-00CFA4C6E460}" srcId="{0F0ADC53-9C17-433D-B2EC-07619D2D2309}" destId="{E0C8B45F-944E-4CA1-97C7-4D2C9E8DF6F9}" srcOrd="0" destOrd="0" parTransId="{6C0C7304-6631-4465-B84E-D16D19D3255F}" sibTransId="{56E64F89-108A-405E-8644-6E684D633203}"/>
    <dgm:cxn modelId="{CB9F5F4B-6946-42BD-A648-3FFEA7844DD5}" type="presOf" srcId="{B6BCD68B-1A62-4184-8FEE-9FD5D487B66F}" destId="{6D1535C0-EFAE-4BDE-960C-942767BCE304}" srcOrd="0" destOrd="0" presId="urn:microsoft.com/office/officeart/2005/8/layout/vList5"/>
    <dgm:cxn modelId="{53A8C325-7B53-439C-883E-8E6AFE8059A3}" type="presOf" srcId="{1FD3246F-1B6F-4449-8DFF-CA9BFAEBD291}" destId="{C93F5BC7-36F4-4C1F-B335-E5D098FB92A9}" srcOrd="0" destOrd="0" presId="urn:microsoft.com/office/officeart/2005/8/layout/vList5"/>
    <dgm:cxn modelId="{0FE67EBD-81B5-4C9B-9E86-DC60EA241356}" type="presOf" srcId="{B948386D-8574-47C1-9D30-52DF7983482C}" destId="{7F9C587C-16E1-4C3A-ABC3-D524117F18F0}" srcOrd="0" destOrd="0" presId="urn:microsoft.com/office/officeart/2005/8/layout/vList5"/>
    <dgm:cxn modelId="{28F79D64-BF3E-4C27-923E-C5A611EC3748}" srcId="{B948386D-8574-47C1-9D30-52DF7983482C}" destId="{D5EA8B86-1948-46A1-83D8-E9890D6A951C}" srcOrd="2" destOrd="0" parTransId="{E65FFA3A-4014-4CC7-B2F3-008C873E5AB9}" sibTransId="{DCB8EFE5-9683-47CC-87CA-38BCCD4D3A4E}"/>
    <dgm:cxn modelId="{7B7387B1-A779-4958-961C-68B2054256C9}" type="presOf" srcId="{E0C8B45F-944E-4CA1-97C7-4D2C9E8DF6F9}" destId="{F7E82C96-39F0-4D55-A89B-C9E0430F9AAC}" srcOrd="0" destOrd="0" presId="urn:microsoft.com/office/officeart/2005/8/layout/vList5"/>
    <dgm:cxn modelId="{824432A0-96A7-4D5D-8A17-682BB65BF6F0}" type="presOf" srcId="{E93844F2-7DB1-4A26-9B43-035B8B83FA66}" destId="{33AD4820-E2B9-4453-887A-1D3B85C988E3}" srcOrd="0" destOrd="0" presId="urn:microsoft.com/office/officeart/2005/8/layout/vList5"/>
    <dgm:cxn modelId="{BECE05C3-EDB8-4677-81AF-1BD0384C74D4}" srcId="{B948386D-8574-47C1-9D30-52DF7983482C}" destId="{E93844F2-7DB1-4A26-9B43-035B8B83FA66}" srcOrd="1" destOrd="0" parTransId="{91ABB895-0F4F-4E1F-B552-CE48369B8D0C}" sibTransId="{0883B80B-6898-4CCA-9277-A8D779AAF637}"/>
    <dgm:cxn modelId="{44F9D249-C69D-4280-9967-153138435BD0}" type="presOf" srcId="{0F0ADC53-9C17-433D-B2EC-07619D2D2309}" destId="{EDCBF151-500B-4AAD-B92E-CDF4D9327F57}" srcOrd="0" destOrd="0" presId="urn:microsoft.com/office/officeart/2005/8/layout/vList5"/>
    <dgm:cxn modelId="{A426A6E3-FC51-4E76-8BCD-6BEC39728FBF}" srcId="{B948386D-8574-47C1-9D30-52DF7983482C}" destId="{0F0ADC53-9C17-433D-B2EC-07619D2D2309}" srcOrd="0" destOrd="0" parTransId="{A6130D11-A9A8-4595-9818-379C1BD01889}" sibTransId="{EFEC542B-FBDB-4176-870F-AF42649E48B5}"/>
    <dgm:cxn modelId="{C7ADA462-BC36-49BA-95B3-CD0069100FA6}" srcId="{D5EA8B86-1948-46A1-83D8-E9890D6A951C}" destId="{1FD3246F-1B6F-4449-8DFF-CA9BFAEBD291}" srcOrd="0" destOrd="0" parTransId="{389DA4DA-1FB3-4051-A37E-5538B1E1386B}" sibTransId="{A7DAB042-3D2C-4BDE-A8F3-BB098C43AA52}"/>
    <dgm:cxn modelId="{5E911BA7-4F79-44C1-8F90-C13FD8D1C35A}" type="presParOf" srcId="{7F9C587C-16E1-4C3A-ABC3-D524117F18F0}" destId="{D0EDBD47-6AEC-42ED-BF32-7912CC8D7BC6}" srcOrd="0" destOrd="0" presId="urn:microsoft.com/office/officeart/2005/8/layout/vList5"/>
    <dgm:cxn modelId="{EC57A8C3-C2D7-4547-A900-AA66C484E799}" type="presParOf" srcId="{D0EDBD47-6AEC-42ED-BF32-7912CC8D7BC6}" destId="{EDCBF151-500B-4AAD-B92E-CDF4D9327F57}" srcOrd="0" destOrd="0" presId="urn:microsoft.com/office/officeart/2005/8/layout/vList5"/>
    <dgm:cxn modelId="{FAA08D64-BAB8-42B8-AD00-F249D561C3C2}" type="presParOf" srcId="{D0EDBD47-6AEC-42ED-BF32-7912CC8D7BC6}" destId="{F7E82C96-39F0-4D55-A89B-C9E0430F9AAC}" srcOrd="1" destOrd="0" presId="urn:microsoft.com/office/officeart/2005/8/layout/vList5"/>
    <dgm:cxn modelId="{67344900-1E6B-47E3-88CE-B78B9665CFC5}" type="presParOf" srcId="{7F9C587C-16E1-4C3A-ABC3-D524117F18F0}" destId="{1766F542-8D6D-4B84-9538-B659AB49C072}" srcOrd="1" destOrd="0" presId="urn:microsoft.com/office/officeart/2005/8/layout/vList5"/>
    <dgm:cxn modelId="{A554D83D-C9BC-461A-B0D0-E6C097AE997F}" type="presParOf" srcId="{7F9C587C-16E1-4C3A-ABC3-D524117F18F0}" destId="{6CB26A5B-B63E-40DC-8110-C2F0E3717C3B}" srcOrd="2" destOrd="0" presId="urn:microsoft.com/office/officeart/2005/8/layout/vList5"/>
    <dgm:cxn modelId="{12AB0103-9A7E-4A8F-B4AE-48CC75E3F687}" type="presParOf" srcId="{6CB26A5B-B63E-40DC-8110-C2F0E3717C3B}" destId="{33AD4820-E2B9-4453-887A-1D3B85C988E3}" srcOrd="0" destOrd="0" presId="urn:microsoft.com/office/officeart/2005/8/layout/vList5"/>
    <dgm:cxn modelId="{0EBDF684-FFAC-4F25-A08D-4BF1DF87FE4F}" type="presParOf" srcId="{6CB26A5B-B63E-40DC-8110-C2F0E3717C3B}" destId="{6D1535C0-EFAE-4BDE-960C-942767BCE304}" srcOrd="1" destOrd="0" presId="urn:microsoft.com/office/officeart/2005/8/layout/vList5"/>
    <dgm:cxn modelId="{B80D81D2-813D-4F40-B0B1-8AFE1B7A86A8}" type="presParOf" srcId="{7F9C587C-16E1-4C3A-ABC3-D524117F18F0}" destId="{4C97C2EB-599E-41CC-B5C6-B27D65068A41}" srcOrd="3" destOrd="0" presId="urn:microsoft.com/office/officeart/2005/8/layout/vList5"/>
    <dgm:cxn modelId="{A391C23F-4668-44A0-8EB7-1DA7CBF0F9AE}" type="presParOf" srcId="{7F9C587C-16E1-4C3A-ABC3-D524117F18F0}" destId="{55AE06B4-A2DE-41E9-A1D2-C6553B579A4A}" srcOrd="4" destOrd="0" presId="urn:microsoft.com/office/officeart/2005/8/layout/vList5"/>
    <dgm:cxn modelId="{83E2766D-9A1E-4E5F-B979-EFB90E4F806B}" type="presParOf" srcId="{55AE06B4-A2DE-41E9-A1D2-C6553B579A4A}" destId="{D05B7DFB-5FE1-41FF-AC5E-CF203E526E22}" srcOrd="0" destOrd="0" presId="urn:microsoft.com/office/officeart/2005/8/layout/vList5"/>
    <dgm:cxn modelId="{A729D58D-F7C4-4673-BBD6-E919CE2D1888}" type="presParOf" srcId="{55AE06B4-A2DE-41E9-A1D2-C6553B579A4A}" destId="{C93F5BC7-36F4-4C1F-B335-E5D098FB92A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7E82C96-39F0-4D55-A89B-C9E0430F9AAC}">
      <dsp:nvSpPr>
        <dsp:cNvPr id="0" name=""/>
        <dsp:cNvSpPr/>
      </dsp:nvSpPr>
      <dsp:spPr>
        <a:xfrm rot="5400000">
          <a:off x="5048426" y="-1898392"/>
          <a:ext cx="1218942" cy="5325080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marR="0" lvl="0" indent="0" algn="just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3200" kern="1200" dirty="0" smtClean="0"/>
            <a:t>47 615,3руб</a:t>
          </a:r>
          <a:r>
            <a:rPr lang="ru-RU" sz="3200" kern="1200" dirty="0" smtClean="0"/>
            <a:t>.</a:t>
          </a:r>
          <a:endParaRPr kumimoji="0" lang="ru-RU" sz="1600" b="1" i="0" u="none" strike="noStrike" kern="1200" cap="none" normalizeH="0" baseline="0" dirty="0" smtClean="0">
            <a:ln/>
            <a:effectLst/>
            <a:latin typeface="Lucida Sans Unicode"/>
            <a:ea typeface="+mn-ea"/>
            <a:cs typeface="Arial" pitchFamily="34" charset="0"/>
          </a:endParaRPr>
        </a:p>
      </dsp:txBody>
      <dsp:txXfrm rot="5400000">
        <a:off x="5048426" y="-1898392"/>
        <a:ext cx="1218942" cy="5325080"/>
      </dsp:txXfrm>
    </dsp:sp>
    <dsp:sp modelId="{EDCBF151-500B-4AAD-B92E-CDF4D9327F57}">
      <dsp:nvSpPr>
        <dsp:cNvPr id="0" name=""/>
        <dsp:cNvSpPr/>
      </dsp:nvSpPr>
      <dsp:spPr>
        <a:xfrm>
          <a:off x="0" y="7"/>
          <a:ext cx="2995357" cy="1523677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2000" b="1" i="0" u="none" strike="noStrike" kern="1200" cap="none" normalizeH="0" baseline="0" dirty="0" smtClean="0">
              <a:ln/>
              <a:effectLst/>
              <a:latin typeface="+mn-lt"/>
              <a:ea typeface="+mn-ea"/>
              <a:cs typeface="Arial" pitchFamily="34" charset="0"/>
            </a:rPr>
            <a:t>Доходы </a:t>
          </a:r>
        </a:p>
      </dsp:txBody>
      <dsp:txXfrm>
        <a:off x="0" y="7"/>
        <a:ext cx="2995357" cy="1523677"/>
      </dsp:txXfrm>
    </dsp:sp>
    <dsp:sp modelId="{6D1535C0-EFAE-4BDE-960C-942767BCE304}">
      <dsp:nvSpPr>
        <dsp:cNvPr id="0" name=""/>
        <dsp:cNvSpPr/>
      </dsp:nvSpPr>
      <dsp:spPr>
        <a:xfrm rot="5400000">
          <a:off x="4982019" y="-322897"/>
          <a:ext cx="1218942" cy="5325080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marR="0" lvl="0" indent="0" algn="just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3200" kern="1200" dirty="0" smtClean="0"/>
            <a:t>47 615,3руб</a:t>
          </a:r>
          <a:r>
            <a:rPr lang="ru-RU" sz="3200" kern="1200" dirty="0" smtClean="0"/>
            <a:t>.</a:t>
          </a:r>
          <a:endParaRPr kumimoji="0" lang="ru-RU" sz="1600" b="1" i="0" u="none" strike="noStrike" kern="1200" cap="none" normalizeH="0" baseline="0" dirty="0" smtClean="0">
            <a:ln/>
            <a:effectLst/>
            <a:latin typeface="Lucida Sans Unicode"/>
            <a:ea typeface="+mn-ea"/>
            <a:cs typeface="Arial" pitchFamily="34" charset="0"/>
          </a:endParaRPr>
        </a:p>
      </dsp:txBody>
      <dsp:txXfrm rot="5400000">
        <a:off x="4982019" y="-322897"/>
        <a:ext cx="1218942" cy="5325080"/>
      </dsp:txXfrm>
    </dsp:sp>
    <dsp:sp modelId="{33AD4820-E2B9-4453-887A-1D3B85C988E3}">
      <dsp:nvSpPr>
        <dsp:cNvPr id="0" name=""/>
        <dsp:cNvSpPr/>
      </dsp:nvSpPr>
      <dsp:spPr>
        <a:xfrm>
          <a:off x="0" y="1602170"/>
          <a:ext cx="2995357" cy="1523677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2000" b="1" i="0" u="none" strike="noStrike" kern="1200" cap="none" normalizeH="0" baseline="0" dirty="0" smtClean="0">
              <a:ln/>
              <a:effectLst/>
              <a:latin typeface="+mn-lt"/>
              <a:ea typeface="+mn-ea"/>
              <a:cs typeface="Arial" pitchFamily="34" charset="0"/>
            </a:rPr>
            <a:t>Расходы</a:t>
          </a:r>
          <a:endParaRPr lang="ru-RU" sz="1200" b="1" kern="1200" dirty="0">
            <a:latin typeface="+mn-lt"/>
            <a:ea typeface="+mn-ea"/>
            <a:cs typeface="Arial" pitchFamily="34" charset="0"/>
          </a:endParaRPr>
        </a:p>
      </dsp:txBody>
      <dsp:txXfrm>
        <a:off x="0" y="1602170"/>
        <a:ext cx="2995357" cy="1523677"/>
      </dsp:txXfrm>
    </dsp:sp>
    <dsp:sp modelId="{C93F5BC7-36F4-4C1F-B335-E5D098FB92A9}">
      <dsp:nvSpPr>
        <dsp:cNvPr id="0" name=""/>
        <dsp:cNvSpPr/>
      </dsp:nvSpPr>
      <dsp:spPr>
        <a:xfrm rot="5400000">
          <a:off x="4996008" y="1314275"/>
          <a:ext cx="1218942" cy="5325080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marR="0" lvl="0" indent="0" algn="just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kumimoji="0" lang="ru-RU" sz="3200" b="1" i="0" u="none" strike="noStrike" kern="1200" cap="none" normalizeH="0" baseline="0" dirty="0" smtClean="0">
              <a:ln/>
              <a:effectLst/>
              <a:latin typeface="Lucida Sans Unicode"/>
              <a:ea typeface="+mn-ea"/>
              <a:cs typeface="Times New Roman" pitchFamily="18" charset="0"/>
            </a:rPr>
            <a:t>0,0 </a:t>
          </a:r>
          <a:r>
            <a:rPr kumimoji="0" lang="ru-RU" sz="3200" b="1" i="0" u="none" strike="noStrike" kern="1200" cap="none" normalizeH="0" baseline="0" dirty="0" err="1" smtClean="0">
              <a:ln/>
              <a:effectLst/>
              <a:latin typeface="Lucida Sans Unicode"/>
              <a:ea typeface="+mn-ea"/>
              <a:cs typeface="Times New Roman" pitchFamily="18" charset="0"/>
            </a:rPr>
            <a:t>руб</a:t>
          </a:r>
          <a:endParaRPr kumimoji="0" lang="ru-RU" sz="3200" b="1" i="0" u="none" strike="noStrike" kern="1200" cap="none" normalizeH="0" baseline="0" dirty="0" smtClean="0">
            <a:ln/>
            <a:effectLst/>
            <a:latin typeface="Arial" pitchFamily="34" charset="0"/>
            <a:ea typeface="+mn-ea"/>
            <a:cs typeface="Arial" pitchFamily="34" charset="0"/>
          </a:endParaRPr>
        </a:p>
      </dsp:txBody>
      <dsp:txXfrm rot="5400000">
        <a:off x="4996008" y="1314275"/>
        <a:ext cx="1218942" cy="5325080"/>
      </dsp:txXfrm>
    </dsp:sp>
    <dsp:sp modelId="{D05B7DFB-5FE1-41FF-AC5E-CF203E526E22}">
      <dsp:nvSpPr>
        <dsp:cNvPr id="0" name=""/>
        <dsp:cNvSpPr/>
      </dsp:nvSpPr>
      <dsp:spPr>
        <a:xfrm>
          <a:off x="0" y="3202031"/>
          <a:ext cx="2995357" cy="1523677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i="0" kern="1200" dirty="0" smtClean="0"/>
            <a:t>Бюджет сбалансирован</a:t>
          </a:r>
          <a:endParaRPr lang="ru-RU" sz="1200" b="1" i="0" kern="1200" dirty="0" smtClean="0">
            <a:latin typeface="Arial Narrow" pitchFamily="34" charset="0"/>
            <a:ea typeface="+mn-ea"/>
            <a:cs typeface="Times New Roman" pitchFamily="18" charset="0"/>
          </a:endParaRPr>
        </a:p>
      </dsp:txBody>
      <dsp:txXfrm>
        <a:off x="0" y="3202031"/>
        <a:ext cx="2995357" cy="15236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B02EB7-695E-49FE-9A30-14B154F62B5D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019C0D-F2E6-4008-AFDD-F7DCC93D90A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19C0D-F2E6-4008-AFDD-F7DCC93D90AC}" type="slidenum">
              <a:rPr lang="ru-RU" smtClean="0"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EBE6D-2C10-4B75-A1BA-88FCF906FA16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8D19B-62F0-4B70-B6ED-FD8327A635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EBE6D-2C10-4B75-A1BA-88FCF906FA16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8D19B-62F0-4B70-B6ED-FD8327A635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EBE6D-2C10-4B75-A1BA-88FCF906FA16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8D19B-62F0-4B70-B6ED-FD8327A635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EBE6D-2C10-4B75-A1BA-88FCF906FA16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8D19B-62F0-4B70-B6ED-FD8327A635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EBE6D-2C10-4B75-A1BA-88FCF906FA16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8D19B-62F0-4B70-B6ED-FD8327A635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EBE6D-2C10-4B75-A1BA-88FCF906FA16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8D19B-62F0-4B70-B6ED-FD8327A635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EBE6D-2C10-4B75-A1BA-88FCF906FA16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8D19B-62F0-4B70-B6ED-FD8327A635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EBE6D-2C10-4B75-A1BA-88FCF906FA16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8D19B-62F0-4B70-B6ED-FD8327A635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EBE6D-2C10-4B75-A1BA-88FCF906FA16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8D19B-62F0-4B70-B6ED-FD8327A635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EBE6D-2C10-4B75-A1BA-88FCF906FA16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8D19B-62F0-4B70-B6ED-FD8327A635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EBE6D-2C10-4B75-A1BA-88FCF906FA16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8D19B-62F0-4B70-B6ED-FD8327A635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EEBE6D-2C10-4B75-A1BA-88FCF906FA16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68D19B-62F0-4B70-B6ED-FD8327A635F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7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285720" y="101062"/>
            <a:ext cx="8501122" cy="1840843"/>
          </a:xfrm>
          <a:prstGeom prst="rect">
            <a:avLst/>
          </a:prstGeom>
          <a:solidFill>
            <a:schemeClr val="lt1"/>
          </a:solidFill>
          <a:ln w="3175">
            <a:solidFill>
              <a:schemeClr val="tx1">
                <a:lumMod val="65000"/>
                <a:lumOff val="35000"/>
                <a:alpha val="20000"/>
              </a:schemeClr>
            </a:solidFill>
            <a:prstDash val="solid"/>
            <a:headEnd/>
            <a:tailEnd/>
          </a:ln>
          <a:effectLst>
            <a:outerShdw blurRad="50800" dist="38100" dir="2700000" algn="tl" rotWithShape="0">
              <a:prstClr val="black">
                <a:alpha val="19000"/>
              </a:prstClr>
            </a:outerShdw>
          </a:effectLst>
          <a:scene3d>
            <a:camera prst="perspectiveFront"/>
            <a:lightRig rig="threePt" dir="t"/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180000" rIns="91440" bIns="18000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БЮДЖЕТ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ДЛЯ ГРАЖДАН ВНУТРИГОРОДСКОГО МУНИЦИПАЛЬНОГО ОБРАЗОВАНИЯ САНКТ-ПЕТЕРБУРГА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ПОСЕЛКА САПЕРНЫЙ НА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2022 ГОД и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плановы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период 2023 и 2024 годов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1714480" y="5077438"/>
            <a:ext cx="542928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Бюджет ВМО СПб п. Саперный принят решением Муниципального Совета МО п. Саперный от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23.12.2021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года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№ </a:t>
            </a:r>
            <a:r>
              <a:rPr lang="ru-RU" b="1" dirty="0" smtClean="0">
                <a:ea typeface="Calibri" pitchFamily="34" charset="0"/>
                <a:cs typeface="Times New Roman" pitchFamily="18" charset="0"/>
              </a:rPr>
              <a:t>27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/2021.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57158" y="142852"/>
            <a:ext cx="714380" cy="857256"/>
          </a:xfrm>
          <a:prstGeom prst="roundRect">
            <a:avLst/>
          </a:prstGeom>
          <a:solidFill>
            <a:schemeClr val="bg1"/>
          </a:solidFill>
          <a:ln w="0"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0976" y="247628"/>
            <a:ext cx="605717" cy="714380"/>
          </a:xfrm>
          <a:prstGeom prst="rect">
            <a:avLst/>
          </a:prstGeom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214414" y="214290"/>
            <a:ext cx="750099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000" dirty="0" smtClean="0"/>
              <a:t>ФУНКЦИОНАЛЬНАЯ СТРУКТУРА РАСХОДОВ БЮДЖЕТА ВНУТРИГОРОДСКОГО МУНИЦИПАЛЬНОГО ОБРАЗОВАНИЯ САНКТ-ПЕТЕРБУРГА ПОСЕЛКА САПЕРНЫЙ на </a:t>
            </a:r>
            <a:r>
              <a:rPr lang="ru-RU" sz="2000" dirty="0" smtClean="0"/>
              <a:t>2022 </a:t>
            </a:r>
            <a:r>
              <a:rPr lang="ru-RU" sz="2000" dirty="0" smtClean="0"/>
              <a:t>год</a:t>
            </a:r>
            <a:endParaRPr lang="ru-RU" sz="2000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57172" y="1500178"/>
          <a:ext cx="8229658" cy="3857644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{3C2FFA5D-87B4-456A-9821-1D502468CF0F}</a:tableStyleId>
              </a:tblPr>
              <a:tblGrid>
                <a:gridCol w="783777"/>
                <a:gridCol w="3510668"/>
                <a:gridCol w="1404266"/>
                <a:gridCol w="1371610"/>
                <a:gridCol w="1159337"/>
              </a:tblGrid>
              <a:tr h="7715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/>
                        <a:t>№ </a:t>
                      </a:r>
                      <a:r>
                        <a:rPr lang="ru-RU" sz="1500" dirty="0" err="1"/>
                        <a:t>п</a:t>
                      </a:r>
                      <a:r>
                        <a:rPr lang="ru-RU" sz="1500" dirty="0"/>
                        <a:t>/</a:t>
                      </a:r>
                      <a:r>
                        <a:rPr lang="ru-RU" sz="1500" dirty="0" err="1"/>
                        <a:t>п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/>
                        <a:t>Наименование кода классификации расходов бюджета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/>
                        <a:t>Раздел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/>
                        <a:t>Бюджетные назначения, тыс. руб.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/>
                        <a:t>Удельный вес, %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</a:tr>
              <a:tr h="2571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/>
                        <a:t>1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/>
                        <a:t>Всего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/>
                        <a:t> 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/>
                        <a:t>47 615,3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/>
                        <a:t>100,0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</a:tr>
              <a:tr h="2571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/>
                        <a:t>2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/>
                        <a:t>Общегосударственные вопросы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/>
                        <a:t>0100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/>
                        <a:t>12 443,1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/>
                        <a:t>26,13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</a:tr>
              <a:tr h="5143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/>
                        <a:t>3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/>
                        <a:t>Национальная безопасность и правоохранительная деятельность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/>
                        <a:t>0300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/>
                        <a:t>200,0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/>
                        <a:t>0,42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</a:tr>
              <a:tr h="2571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/>
                        <a:t>4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/>
                        <a:t>Национальная экономика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/>
                        <a:t>0400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/>
                        <a:t>10 250,0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/>
                        <a:t>21,53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</a:tr>
              <a:tr h="2571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/>
                        <a:t>5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/>
                        <a:t>Жилищно-коммунальное хозяйство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/>
                        <a:t>0500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/>
                        <a:t>15 575,9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/>
                        <a:t>32,71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</a:tr>
              <a:tr h="2571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/>
                        <a:t>6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/>
                        <a:t>Охрана окружающей среды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/>
                        <a:t>0600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/>
                        <a:t>50,0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/>
                        <a:t>0,11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</a:tr>
              <a:tr h="2571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/>
                        <a:t>7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/>
                        <a:t>Образование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/>
                        <a:t>0700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/>
                        <a:t>150,0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/>
                        <a:t>0,31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</a:tr>
              <a:tr h="2571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/>
                        <a:t>8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/>
                        <a:t>Культура и кинематография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/>
                        <a:t>0800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/>
                        <a:t>6 601,0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/>
                        <a:t>13,86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</a:tr>
              <a:tr h="2571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/>
                        <a:t>9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/>
                        <a:t>Социальная политика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/>
                        <a:t>1000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/>
                        <a:t>1</a:t>
                      </a:r>
                      <a:r>
                        <a:rPr lang="ru-RU" sz="1500" baseline="0" dirty="0" smtClean="0"/>
                        <a:t> 945,3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/>
                        <a:t>4,09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</a:tr>
              <a:tr h="2571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/>
                        <a:t>10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/>
                        <a:t>Физическая культура и спорт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/>
                        <a:t>1100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/>
                        <a:t>320,0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latin typeface="+mn-lt"/>
                          <a:ea typeface="+mn-ea"/>
                          <a:cs typeface="+mn-cs"/>
                        </a:rPr>
                        <a:t>0,67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</a:tr>
              <a:tr h="2571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/>
                        <a:t>11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/>
                        <a:t>Средства массовой информации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/>
                        <a:t>1200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/>
                        <a:t>80,0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/>
                        <a:t>0,17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0976" y="247628"/>
            <a:ext cx="605717" cy="714380"/>
          </a:xfrm>
          <a:prstGeom prst="rect">
            <a:avLst/>
          </a:prstGeom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214414" y="214290"/>
            <a:ext cx="750099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000" dirty="0" smtClean="0"/>
              <a:t>Показатели расходов бюджета по их видам</a:t>
            </a:r>
            <a:endParaRPr lang="ru-RU" sz="2000" dirty="0"/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899592" y="1484784"/>
          <a:ext cx="7416824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/>
          <p:nvPr/>
        </p:nvGraphicFramePr>
        <p:xfrm>
          <a:off x="899592" y="1484784"/>
          <a:ext cx="7153100" cy="4050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0976" y="247628"/>
            <a:ext cx="605717" cy="714380"/>
          </a:xfrm>
          <a:prstGeom prst="rect">
            <a:avLst/>
          </a:prstGeom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214414" y="385684"/>
            <a:ext cx="750099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000" dirty="0" smtClean="0"/>
              <a:t>КОНТАКТНАЯ ИНФОРМАЦИЯ</a:t>
            </a:r>
            <a:endParaRPr lang="ru-RU" sz="2000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28596" y="1214422"/>
          <a:ext cx="8358246" cy="4804709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786082"/>
                <a:gridCol w="2786082"/>
                <a:gridCol w="2786082"/>
              </a:tblGrid>
              <a:tr h="2390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Наименование организации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1886" marR="41886" marT="0" marB="0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Режим работы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1886" marR="41886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Руководитель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1886" marR="41886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124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Муниципальный Совет внутригородского муниципального образования Санкт-Петербурга поселка Саперный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Адрес: 196644, г. Санкт-Петербург, п. Саперный, ул. Дорожная, д. 2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Тел.(факс): (812)-462-16-31 / (812)-462-16-32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Электронная почта: </a:t>
                      </a:r>
                      <a:r>
                        <a:rPr lang="en-US" sz="1400" dirty="0"/>
                        <a:t>mo</a:t>
                      </a:r>
                      <a:r>
                        <a:rPr lang="ru-RU" sz="1400" dirty="0"/>
                        <a:t>.</a:t>
                      </a:r>
                      <a:r>
                        <a:rPr lang="en-US" sz="1400" dirty="0" err="1"/>
                        <a:t>saperka</a:t>
                      </a:r>
                      <a:r>
                        <a:rPr lang="ru-RU" sz="1400" dirty="0"/>
                        <a:t>@</a:t>
                      </a:r>
                      <a:r>
                        <a:rPr lang="en-US" sz="1400" dirty="0"/>
                        <a:t>mail</a:t>
                      </a:r>
                      <a:r>
                        <a:rPr lang="ru-RU" sz="1400" dirty="0"/>
                        <a:t>.</a:t>
                      </a:r>
                      <a:r>
                        <a:rPr lang="en-US" sz="1400" dirty="0" err="1"/>
                        <a:t>ru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1886" marR="41886" marT="0" marB="0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 smtClean="0"/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 smtClean="0"/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 smtClean="0"/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/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понедельник-четверг: </a:t>
                      </a:r>
                      <a:endParaRPr lang="ru-RU" sz="1400" dirty="0" smtClean="0"/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с </a:t>
                      </a:r>
                      <a:r>
                        <a:rPr lang="ru-RU" sz="1400" dirty="0"/>
                        <a:t>09.00 - до 18.00 часов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 smtClean="0"/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пятница</a:t>
                      </a:r>
                      <a:r>
                        <a:rPr lang="ru-RU" sz="1400" dirty="0"/>
                        <a:t>: </a:t>
                      </a:r>
                      <a:endParaRPr lang="ru-RU" sz="1400" dirty="0" smtClean="0"/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с </a:t>
                      </a:r>
                      <a:r>
                        <a:rPr lang="ru-RU" sz="1400" dirty="0"/>
                        <a:t>09.00 – до 17.00 часов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 smtClean="0"/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Обеденный </a:t>
                      </a:r>
                      <a:r>
                        <a:rPr lang="ru-RU" sz="1400" dirty="0"/>
                        <a:t>перерыв: </a:t>
                      </a:r>
                      <a:endParaRPr lang="ru-RU" sz="1400" dirty="0" smtClean="0"/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с </a:t>
                      </a:r>
                      <a:r>
                        <a:rPr lang="ru-RU" sz="1400" dirty="0"/>
                        <a:t>13.00 – до 14.00 часов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 smtClean="0"/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Выходные</a:t>
                      </a:r>
                      <a:r>
                        <a:rPr lang="ru-RU" sz="1400" dirty="0"/>
                        <a:t>: суббота, воскресенье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1886" marR="41886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/>
                        <a:t>Палшкова</a:t>
                      </a:r>
                      <a:r>
                        <a:rPr lang="ru-RU" sz="1400" dirty="0"/>
                        <a:t> Евгения Анатольевна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1886" marR="41886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124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Местная Администрация внутригородского муниципального образования Санкт-Петербурга поселка Саперный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Адрес: 196644, г. Санкт-Петербург, п. Саперный, ул. Дорожная, д. 2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Тел.(факс): (812)-462-16-31 / (812)-462-16-32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Электронная почта: </a:t>
                      </a:r>
                      <a:r>
                        <a:rPr lang="en-US" sz="1400" dirty="0"/>
                        <a:t>mo</a:t>
                      </a:r>
                      <a:r>
                        <a:rPr lang="ru-RU" sz="1400" dirty="0"/>
                        <a:t>.</a:t>
                      </a:r>
                      <a:r>
                        <a:rPr lang="en-US" sz="1400" dirty="0" err="1"/>
                        <a:t>saperka</a:t>
                      </a:r>
                      <a:r>
                        <a:rPr lang="ru-RU" sz="1400" dirty="0"/>
                        <a:t>@</a:t>
                      </a:r>
                      <a:r>
                        <a:rPr lang="en-US" sz="1400" dirty="0"/>
                        <a:t>mail</a:t>
                      </a:r>
                      <a:r>
                        <a:rPr lang="ru-RU" sz="1400" dirty="0"/>
                        <a:t>.</a:t>
                      </a:r>
                      <a:r>
                        <a:rPr lang="en-US" sz="1400" dirty="0" err="1"/>
                        <a:t>ru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1886" marR="41886" marT="0" marB="0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Харитонов Дмитрий Олегович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1886" marR="41886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142844" y="6429396"/>
            <a:ext cx="278605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282727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Официальный сайт: https://mo-saperniy.ru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alpha val="7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714348" y="214290"/>
            <a:ext cx="771530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Основные характеристики внутригородского муниципального образования Санкт-Петербурга поселка Саперный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 flipH="1">
            <a:off x="285720" y="1019590"/>
            <a:ext cx="8572592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Граница поселка Саперный проходит 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282727"/>
                </a:solidFill>
                <a:effectLst/>
                <a:ea typeface="Times New Roman" pitchFamily="18" charset="0"/>
                <a:cs typeface="Arial" pitchFamily="34" charset="0"/>
              </a:rPr>
              <a:t>от пересечения Лагерного шоссе с южной стороной полосы отвода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282727"/>
                </a:solidFill>
                <a:effectLst/>
                <a:ea typeface="Times New Roman" pitchFamily="18" charset="0"/>
                <a:cs typeface="Arial" pitchFamily="34" charset="0"/>
              </a:rPr>
              <a:t>Волховского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282727"/>
                </a:solidFill>
                <a:effectLst/>
                <a:ea typeface="Times New Roman" pitchFamily="18" charset="0"/>
                <a:cs typeface="Arial" pitchFamily="34" charset="0"/>
              </a:rPr>
              <a:t> направления железной дороги на север по оси Лагерного шоссе до Шлиссельбургского шоссе, далее по оси Шлиссельбургского шоссе до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282727"/>
                </a:solidFill>
                <a:effectLst/>
                <a:ea typeface="Times New Roman" pitchFamily="18" charset="0"/>
                <a:cs typeface="Arial" pitchFamily="34" charset="0"/>
              </a:rPr>
              <a:t>Корчминского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282727"/>
                </a:solidFill>
                <a:effectLst/>
                <a:ea typeface="Times New Roman" pitchFamily="18" charset="0"/>
                <a:cs typeface="Arial" pitchFamily="34" charset="0"/>
              </a:rPr>
              <a:t> ручья, далее по оси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282727"/>
                </a:solidFill>
                <a:effectLst/>
                <a:ea typeface="Times New Roman" pitchFamily="18" charset="0"/>
                <a:cs typeface="Arial" pitchFamily="34" charset="0"/>
              </a:rPr>
              <a:t>Корчминского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282727"/>
                </a:solidFill>
                <a:effectLst/>
                <a:ea typeface="Times New Roman" pitchFamily="18" charset="0"/>
                <a:cs typeface="Arial" pitchFamily="34" charset="0"/>
              </a:rPr>
              <a:t> ручья до южной границы земель водозаборных сооружений, далее по южной и восточной границе территории водозаборных сооружений до оси реки Невы (граница со Всеволожским районом Ленинградской области).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rgbClr val="282727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282727"/>
                </a:solidFill>
                <a:effectLst/>
                <a:ea typeface="Times New Roman" pitchFamily="18" charset="0"/>
                <a:cs typeface="Arial" pitchFamily="34" charset="0"/>
              </a:rPr>
              <a:t>Далее граница идет по оси реки Невы в восточном направлении до поселка Большие Пороги Ленинградской области (граница с Кировским районом Ленинградской области), где пересекает реку Неву, а затем береговую зону левого берега реки в юго-западном направлении, проходя по границе между промышленной зоной поселка Саперный и земельным участком сельскохозяйственного предприятия им.Тельмана (переданного в ведение администрации города Отрадное), затем поворачивает на юго-восток и идет по границе этого земельного участка до северной стороны полосы отвода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282727"/>
                </a:solidFill>
                <a:effectLst/>
                <a:ea typeface="Times New Roman" pitchFamily="18" charset="0"/>
                <a:cs typeface="Arial" pitchFamily="34" charset="0"/>
              </a:rPr>
              <a:t>Волховского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282727"/>
                </a:solidFill>
                <a:effectLst/>
                <a:ea typeface="Times New Roman" pitchFamily="18" charset="0"/>
                <a:cs typeface="Arial" pitchFamily="34" charset="0"/>
              </a:rPr>
              <a:t> направления железной дороги, по полосе отвода этой железной дороги проходит до реки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282727"/>
                </a:solidFill>
                <a:effectLst/>
                <a:ea typeface="Times New Roman" pitchFamily="18" charset="0"/>
                <a:cs typeface="Arial" pitchFamily="34" charset="0"/>
              </a:rPr>
              <a:t>Тосны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282727"/>
                </a:solidFill>
                <a:effectLst/>
                <a:ea typeface="Times New Roman" pitchFamily="18" charset="0"/>
                <a:cs typeface="Arial" pitchFamily="34" charset="0"/>
              </a:rPr>
              <a:t> и затем по оси реки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282727"/>
                </a:solidFill>
                <a:effectLst/>
                <a:ea typeface="Times New Roman" pitchFamily="18" charset="0"/>
                <a:cs typeface="Arial" pitchFamily="34" charset="0"/>
              </a:rPr>
              <a:t>Тосны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282727"/>
                </a:solidFill>
                <a:effectLst/>
                <a:ea typeface="Times New Roman" pitchFamily="18" charset="0"/>
                <a:cs typeface="Arial" pitchFamily="34" charset="0"/>
              </a:rPr>
              <a:t> идет на юг до южной стороны полосы отвода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282727"/>
                </a:solidFill>
                <a:effectLst/>
                <a:ea typeface="Times New Roman" pitchFamily="18" charset="0"/>
                <a:cs typeface="Arial" pitchFamily="34" charset="0"/>
              </a:rPr>
              <a:t>Волховского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282727"/>
                </a:solidFill>
                <a:effectLst/>
                <a:ea typeface="Times New Roman" pitchFamily="18" charset="0"/>
                <a:cs typeface="Arial" pitchFamily="34" charset="0"/>
              </a:rPr>
              <a:t> направления железной дороги, далее по южной стороне полосы отвода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282727"/>
                </a:solidFill>
                <a:effectLst/>
                <a:ea typeface="Times New Roman" pitchFamily="18" charset="0"/>
                <a:cs typeface="Arial" pitchFamily="34" charset="0"/>
              </a:rPr>
              <a:t>Волховского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282727"/>
                </a:solidFill>
                <a:effectLst/>
                <a:ea typeface="Times New Roman" pitchFamily="18" charset="0"/>
                <a:cs typeface="Arial" pitchFamily="34" charset="0"/>
              </a:rPr>
              <a:t> направления железной дороги до Лагерного шоссе.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282727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lang="ru-RU" sz="1000" dirty="0" smtClean="0"/>
              <a:t>Площадь муниципального образования составляет - </a:t>
            </a:r>
            <a:r>
              <a:rPr kumimoji="0" lang="ru-RU" sz="1000" b="0" i="0" u="none" strike="noStrike" cap="none" normalizeH="0" dirty="0" smtClean="0">
                <a:ln>
                  <a:noFill/>
                </a:ln>
                <a:solidFill>
                  <a:srgbClr val="282727"/>
                </a:solidFill>
                <a:effectLst/>
                <a:ea typeface="Times New Roman" pitchFamily="18" charset="0"/>
                <a:cs typeface="Arial" pitchFamily="34" charset="0"/>
              </a:rPr>
              <a:t>580 га, ч</a:t>
            </a:r>
            <a:r>
              <a:rPr lang="ru-RU" sz="1000" dirty="0" smtClean="0"/>
              <a:t>исленность населения муниципального образования — 1625 чел.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3143248"/>
            <a:ext cx="4369381" cy="3001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Рисунок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0976" y="247628"/>
            <a:ext cx="605717" cy="714380"/>
          </a:xfrm>
          <a:prstGeom prst="rect">
            <a:avLst/>
          </a:prstGeom>
        </p:spPr>
      </p:pic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214282" y="6315038"/>
            <a:ext cx="871543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Жилой фонд поселка Саперный представлен из многоэтажных кирпичных и панельных строений и индивидуальных жилищных строений (частный сектор).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16000"/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714348" y="214290"/>
            <a:ext cx="771530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/>
              <a:t>ГОЛОССАРИЙ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0976" y="247628"/>
            <a:ext cx="605717" cy="714380"/>
          </a:xfrm>
          <a:prstGeom prst="rect">
            <a:avLst/>
          </a:prstGeom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357158" y="1214422"/>
            <a:ext cx="8429684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Бюджет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– форма образования и расходования денежных средств, предназначенных для финансового обеспечения задач и функций местного самоуправления.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Доходы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– поступающие в бюджет денежные средства, в виде налоговых, неналоговых и безвозмездных поступлений.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Расходы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– денежные средства, направляемые на финансовое обеспечение задач и функций органов местного самоуправления.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Дефицит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– превышение расходов бюджета над его доходами (-).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Профицит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–превышение доходов бюджета над его расходами (+).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Межбюджетные трансферты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– средства, предоставляемые одним бюджетом бюджетной системы Российской Федерации другому бюджету бюджетной системы Российской Федерации. Виды межбюджетных трансфертов: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Субвенция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– средства, предоставляемые одним бюджетом бюджетной системы Российской Федерации другому бюджету бюджетной системы Российской Федерации в целях обеспечения обязанностей по выполнению переданных полномочий.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Дотация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– средства, предоставляемые одним бюджетом бюджетной системы Российской Федерации другому бюджету бюджетной системы Российской Федерации в целях выравнивания финансовых возможностей для решения вопросов местного значения.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Источники финансирования дефицита бюджета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– превышение доходов над расходами прошлых лет, остатки денежных средств на счетах.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18000"/>
            <a:lum/>
          </a:blip>
          <a:srcRect/>
          <a:stretch>
            <a:fillRect b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214414" y="214290"/>
            <a:ext cx="721523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/>
              <a:t>ОСНОВНЫЕ ХАРАКТЕРИСТИКИ </a:t>
            </a:r>
            <a:r>
              <a:rPr lang="ru-RU" sz="2000" dirty="0" smtClean="0"/>
              <a:t>БЮДЖЕТА </a:t>
            </a:r>
            <a:r>
              <a:rPr lang="ru-RU" sz="2000" dirty="0"/>
              <a:t>ВНУТРИГОРОДСКОГО МУНИЦИПАЛЬНОГО ОБРАЗОВАНИЯ САНКТ-ПЕТЕРБУРГА ПОСЕЛКА САПЕРНЫЙ НА </a:t>
            </a:r>
            <a:r>
              <a:rPr lang="ru-RU" sz="2000" dirty="0" smtClean="0"/>
              <a:t>2021 ГОД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0976" y="247628"/>
            <a:ext cx="605717" cy="71438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2294397"/>
            <a:ext cx="2178043" cy="2178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714480" y="1500174"/>
            <a:ext cx="55721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Доходы-Расходы=Дефицит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Профицит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57290" y="2294397"/>
            <a:ext cx="2179630" cy="2179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357158" y="4688341"/>
            <a:ext cx="4214842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Дефицит – расходы больше доходов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(При превышении расходов над доходами принимается решение об источниках покрытия дефицита (например, использовать имеющиеся накопления, остатки, взять в долг).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4714876" y="4688341"/>
            <a:ext cx="4214842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1400" dirty="0" err="1" smtClean="0"/>
              <a:t>Профицит</a:t>
            </a:r>
            <a:r>
              <a:rPr lang="ru-RU" sz="1400" dirty="0" smtClean="0"/>
              <a:t> – доходы больше расходов)</a:t>
            </a:r>
          </a:p>
          <a:p>
            <a:pPr algn="ctr"/>
            <a:r>
              <a:rPr lang="ru-RU" sz="1400" dirty="0" smtClean="0"/>
              <a:t>(При превышении доходов над расходами принимается решение, как их использовать (например, накапливать  резервы, остатки, если имеется, то погашать долг).</a:t>
            </a:r>
            <a:endParaRPr lang="ru-RU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0976" y="247628"/>
            <a:ext cx="605717" cy="714380"/>
          </a:xfrm>
          <a:prstGeom prst="rect">
            <a:avLst/>
          </a:prstGeom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214414" y="214290"/>
            <a:ext cx="750099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/>
              <a:t>ОСНОВНЫЕ ПАРАМЕТРЫ БЮДЖЕТА ВНУТРИГОРОДСКОГО МУНИЦИПАЛЬНОГО ОБРАЗОВАНИЯ САНКТ-ПЕТЕРБУРГА ПОСЕЛКА САПЕРНЫЙ</a:t>
            </a:r>
            <a:r>
              <a:rPr lang="en-US" sz="2000" dirty="0" smtClean="0"/>
              <a:t> </a:t>
            </a:r>
            <a:r>
              <a:rPr lang="ru-RU" sz="2000" dirty="0" smtClean="0"/>
              <a:t>на </a:t>
            </a:r>
            <a:r>
              <a:rPr lang="ru-RU" sz="2000" dirty="0" smtClean="0"/>
              <a:t>2022 </a:t>
            </a:r>
            <a:r>
              <a:rPr lang="ru-RU" sz="2000" dirty="0" smtClean="0"/>
              <a:t>год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="" xmlns:p14="http://schemas.microsoft.com/office/powerpoint/2010/main" val="1261966593"/>
              </p:ext>
            </p:extLst>
          </p:nvPr>
        </p:nvGraphicFramePr>
        <p:xfrm>
          <a:off x="357158" y="1428736"/>
          <a:ext cx="8320438" cy="47280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0976" y="247628"/>
            <a:ext cx="605717" cy="714380"/>
          </a:xfrm>
          <a:prstGeom prst="rect">
            <a:avLst/>
          </a:prstGeom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214414" y="214290"/>
            <a:ext cx="750099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000" dirty="0" smtClean="0"/>
              <a:t>ДОХОДЫ БЮДЖЕТА</a:t>
            </a:r>
          </a:p>
          <a:p>
            <a:pPr algn="ctr"/>
            <a:r>
              <a:rPr lang="ru-RU" sz="2000" i="1" dirty="0" smtClean="0"/>
              <a:t>(Доходы бюджета - безвозмездные и безвозвратные поступления денежных средств в бюджет).</a:t>
            </a:r>
            <a:endParaRPr lang="ru-RU" sz="2000" dirty="0"/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857224" y="1513375"/>
            <a:ext cx="7715272" cy="67710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Налоговые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и неналоговые доходы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: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457200" algn="l"/>
              </a:tabLst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Налог на доходы физических</a:t>
            </a:r>
            <a:r>
              <a:rPr kumimoji="0" lang="ru-RU" sz="11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лиц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457200" algn="l"/>
              </a:tabLst>
            </a:pPr>
            <a:r>
              <a:rPr lang="ru-RU" sz="1100" baseline="0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ru-RU" sz="1100" baseline="0" dirty="0" smtClean="0">
                <a:solidFill>
                  <a:schemeClr val="tx1"/>
                </a:solidFill>
                <a:cs typeface="Times New Roman" pitchFamily="18" charset="0"/>
              </a:rPr>
              <a:t>Доход от компенсации</a:t>
            </a:r>
            <a:r>
              <a:rPr lang="ru-RU" sz="1100" dirty="0" smtClean="0">
                <a:solidFill>
                  <a:schemeClr val="tx1"/>
                </a:solidFill>
                <a:cs typeface="Times New Roman" pitchFamily="18" charset="0"/>
              </a:rPr>
              <a:t> затрат государства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827584" y="3418296"/>
            <a:ext cx="7744912" cy="253915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1600" b="1" dirty="0" smtClean="0"/>
              <a:t>Безвозмездные поступления: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457200" algn="l"/>
              </a:tabLst>
            </a:pPr>
            <a:r>
              <a:rPr lang="ru-RU" sz="1100" dirty="0" smtClean="0"/>
              <a:t> Дотации на выравнивание бюджетной обеспеченности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457200" algn="l"/>
              </a:tabLst>
            </a:pPr>
            <a:r>
              <a:rPr lang="ru-RU" sz="1100" dirty="0" smtClean="0"/>
              <a:t>Субвенции бюджетам внутригородских муниципальных образований Санкт-Петербурга на выполнение отдельных государственных полномочий Санкт-Петербурга по организации и осуществлению деятельности по опеке и попечительству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457200" algn="l"/>
              </a:tabLst>
            </a:pPr>
            <a:r>
              <a:rPr lang="ru-RU" sz="1100" dirty="0" smtClean="0"/>
              <a:t> Субвенции бюджетам внутригородских муниципальных образований Санкт-Петербурга на выполнение отдельного государственного полномочия Санкт-Петербурга по определению должностных лиц, уполномоченных составлять протоколы об административных правонарушениях, и составлению протоколов об административных правонарушениях;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457200" algn="l"/>
              </a:tabLst>
            </a:pPr>
            <a:r>
              <a:rPr lang="ru-RU" sz="1100" dirty="0" smtClean="0"/>
              <a:t> Субвенции бюджетам внутригородских муниципальных образований Санкт-Петербурга на выполнение отдельного государственного полномочия Санкт-Петербурга по организации и осуществлению уборки и санитарной очистки территорий;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457200" algn="l"/>
              </a:tabLst>
            </a:pPr>
            <a:r>
              <a:rPr lang="ru-RU" sz="1100" dirty="0" smtClean="0"/>
              <a:t> Субвенции бюджетам внутригородских муниципальных образований городов федерального значения на содержание ребенка в семье опекуна и приемной семье, а также вознаграждение, причитающееся приемному родителю;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457200" algn="l"/>
              </a:tabLst>
            </a:pPr>
            <a:r>
              <a:rPr lang="ru-RU" sz="1100" dirty="0" smtClean="0"/>
              <a:t> Субвенции бюджетам внутригородских муниципальных образований Санкт-Петербурга на содержание ребенка в семье опекуна и приемной семье.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0976" y="247628"/>
            <a:ext cx="605717" cy="714380"/>
          </a:xfrm>
          <a:prstGeom prst="rect">
            <a:avLst/>
          </a:prstGeom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214414" y="214290"/>
            <a:ext cx="750099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000" dirty="0" smtClean="0"/>
              <a:t>СТРУКТУРА ДОХОДНОЙ ЧАСТИ БЮДЖЕТА ВНУТРИГОРОДСКОГО МУНИЦИПАЛЬНОГО ОБРАЗОВАНИЯ САНКТ-ПЕТЕРБУРГА ПОСЕЛКА САПЕРНЫЙ на </a:t>
            </a:r>
            <a:r>
              <a:rPr lang="ru-RU" sz="2000" dirty="0" smtClean="0"/>
              <a:t>2022год</a:t>
            </a:r>
            <a:endParaRPr lang="ru-RU" sz="2000" dirty="0"/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71472" y="1643050"/>
          <a:ext cx="8143931" cy="292038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{3C2FFA5D-87B4-456A-9821-1D502468CF0F}</a:tableStyleId>
              </a:tblPr>
              <a:tblGrid>
                <a:gridCol w="1231209"/>
                <a:gridCol w="2565017"/>
                <a:gridCol w="2058427"/>
                <a:gridCol w="2289278"/>
              </a:tblGrid>
              <a:tr h="39554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u="none" strike="noStrike" dirty="0"/>
                        <a:t>№ </a:t>
                      </a:r>
                      <a:r>
                        <a:rPr lang="ru-RU" sz="1500" u="none" strike="noStrike" dirty="0" err="1"/>
                        <a:t>п</a:t>
                      </a:r>
                      <a:r>
                        <a:rPr lang="ru-RU" sz="1500" u="none" strike="noStrike" dirty="0"/>
                        <a:t>/</a:t>
                      </a:r>
                      <a:r>
                        <a:rPr lang="ru-RU" sz="1500" u="none" strike="noStrike" dirty="0" err="1"/>
                        <a:t>п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u="none" strike="noStrike" dirty="0"/>
                        <a:t>Наименование кода классификации доходов бюджета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u="none" strike="noStrike"/>
                        <a:t>Бюджетные назначения, тыс. руб.</a:t>
                      </a:r>
                      <a:endParaRPr lang="ru-RU" sz="1500" b="1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u="none" strike="noStrike"/>
                        <a:t>Удельный вес, %</a:t>
                      </a:r>
                      <a:endParaRPr lang="ru-RU" sz="1500" b="1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/>
                </a:tc>
              </a:tr>
              <a:tr h="15511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u="none" strike="noStrike"/>
                        <a:t>1</a:t>
                      </a:r>
                      <a:endParaRPr lang="ru-RU" sz="1500" b="1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u="none" strike="noStrike" dirty="0"/>
                        <a:t>Всего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u="none" strike="noStrike" dirty="0" smtClean="0"/>
                        <a:t>47 615,3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u="none" strike="noStrike"/>
                        <a:t>100,0</a:t>
                      </a:r>
                      <a:endParaRPr lang="ru-RU" sz="1500" b="1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/>
                </a:tc>
              </a:tr>
              <a:tr h="39554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u="none" strike="noStrike"/>
                        <a:t>2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u="none" strike="noStrike" dirty="0"/>
                        <a:t>Налоговые и неналоговые доходы, в том числе: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u="none" strike="noStrike" dirty="0" smtClean="0"/>
                        <a:t>487,2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u="none" strike="noStrike" dirty="0" smtClean="0"/>
                        <a:t>1,02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/>
                </a:tc>
              </a:tr>
              <a:tr h="48635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u="none" strike="noStrike" dirty="0"/>
                        <a:t>2.1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u="none" strike="noStrike" dirty="0" smtClean="0"/>
                        <a:t>Налог </a:t>
                      </a:r>
                      <a:r>
                        <a:rPr lang="ru-RU" sz="1500" u="none" strike="noStrike" dirty="0"/>
                        <a:t>на </a:t>
                      </a:r>
                      <a:r>
                        <a:rPr lang="ru-RU" sz="1500" u="none" strike="noStrike" dirty="0" smtClean="0"/>
                        <a:t>доходы физических лиц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u="none" strike="noStrike" dirty="0" smtClean="0"/>
                        <a:t>476,1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u="none" strike="noStrike" dirty="0" smtClean="0"/>
                        <a:t>1</a:t>
                      </a:r>
                    </a:p>
                    <a:p>
                      <a:pPr algn="ctr" fontAlgn="t"/>
                      <a:endParaRPr lang="ru-RU" sz="15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/>
                </a:tc>
              </a:tr>
              <a:tr h="43204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2.2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Доход от компенсации затрат государства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11,1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0,02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/>
                </a:tc>
              </a:tr>
              <a:tr h="60522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u="none" strike="noStrike" dirty="0"/>
                        <a:t>3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u="none" strike="noStrike"/>
                        <a:t>Безвозмездные поступления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u="none" strike="noStrike" dirty="0" smtClean="0"/>
                        <a:t>47 128,1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u="none" strike="noStrike" dirty="0" smtClean="0"/>
                        <a:t>98,98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alpha val="7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0976" y="247628"/>
            <a:ext cx="605717" cy="714380"/>
          </a:xfrm>
          <a:prstGeom prst="rect">
            <a:avLst/>
          </a:prstGeom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214414" y="385684"/>
            <a:ext cx="750099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000" dirty="0" smtClean="0">
                <a:ea typeface="Calibri" pitchFamily="34" charset="0"/>
                <a:cs typeface="Times New Roman" pitchFamily="18" charset="0"/>
              </a:rPr>
              <a:t>Поступления денежных средств в бюджет по видам доходов</a:t>
            </a:r>
            <a:endParaRPr lang="ru-RU" sz="2000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6457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1403648" y="1772816"/>
          <a:ext cx="6631632" cy="36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Диаграмма 8"/>
          <p:cNvGraphicFramePr/>
          <p:nvPr/>
        </p:nvGraphicFramePr>
        <p:xfrm>
          <a:off x="1187624" y="1628800"/>
          <a:ext cx="6775648" cy="37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15000"/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0976" y="247628"/>
            <a:ext cx="605717" cy="714380"/>
          </a:xfrm>
          <a:prstGeom prst="rect">
            <a:avLst/>
          </a:prstGeom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214414" y="214290"/>
            <a:ext cx="7500990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000" dirty="0" smtClean="0"/>
              <a:t>РАСХОДЫ БЮДЖЕТА</a:t>
            </a:r>
          </a:p>
          <a:p>
            <a:pPr algn="ctr"/>
            <a:r>
              <a:rPr lang="ru-RU" sz="1400" i="1" dirty="0" smtClean="0"/>
              <a:t>(Расходы бюджета – утверждаются в соответствии с расходными обязательствами на основании проекта Закона Санкт-Петербурга "О бюджете Санкт-Петербурга на </a:t>
            </a:r>
            <a:r>
              <a:rPr lang="ru-RU" sz="1400" i="1" dirty="0" smtClean="0"/>
              <a:t>2022 </a:t>
            </a:r>
            <a:r>
              <a:rPr lang="ru-RU" sz="1400" i="1" dirty="0" smtClean="0"/>
              <a:t>год и на плановый период </a:t>
            </a:r>
            <a:r>
              <a:rPr lang="ru-RU" sz="1400" i="1" dirty="0" smtClean="0"/>
              <a:t>2023 </a:t>
            </a:r>
            <a:r>
              <a:rPr lang="ru-RU" sz="1400" i="1" dirty="0" smtClean="0"/>
              <a:t>и </a:t>
            </a:r>
            <a:r>
              <a:rPr lang="ru-RU" sz="1400" i="1" dirty="0" smtClean="0"/>
              <a:t>2024 годов</a:t>
            </a:r>
            <a:r>
              <a:rPr lang="ru-RU" sz="1400" i="1" dirty="0" smtClean="0"/>
              <a:t>")</a:t>
            </a:r>
            <a:endParaRPr lang="ru-RU" sz="1400" dirty="0"/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214282" y="1285860"/>
            <a:ext cx="8715436" cy="1938992"/>
          </a:xfrm>
          <a:prstGeom prst="rect">
            <a:avLst/>
          </a:prstGeom>
          <a:noFill/>
          <a:ln>
            <a:headEnd/>
            <a:tailEnd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ru-RU" sz="1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Непрограммные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виды расходов: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Содержание представительного и исполнительного органов муниципального образования;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Уплата членских взносов;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Резервный фонд;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Другие общегосударственные вопросы (содержание архива, расходы на осуществление закупок товаров, работ, услуг для обеспечения муниципальных нужд);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Социальная политика (пенсионное обеспечение, социальное обеспечение населения, охрана семьи и детства);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Расходы на исполнение государственных полномочий  за счет субвенций из бюджета Санкт-Петербурга по составлению протоколов об административных правонарушениях; по организации и осуществлению уборки и санитарной очистки территорий; по организации и осуществлению деятельности по опеке и попечительству; на содержание ребенка в семье опекуна и приемной семье; на вознаграждение, причитающееся приемному родителю; 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14282" y="3357562"/>
            <a:ext cx="8715436" cy="3016210"/>
          </a:xfrm>
          <a:prstGeom prst="rect">
            <a:avLst/>
          </a:prstGeom>
          <a:noFill/>
          <a:ln>
            <a:headEnd/>
            <a:tailEnd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ru-RU" sz="1000" b="1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Программные виды расходов:</a:t>
            </a:r>
            <a:endParaRPr lang="ru-RU" sz="1000" dirty="0" smtClean="0">
              <a:solidFill>
                <a:schemeClr val="tx1"/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ru-RU" sz="1000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Расходы по реализации муниципальных программ ВМО СПб п. Саперный на 2020 год, по следующим направлениям:</a:t>
            </a:r>
            <a:endParaRPr lang="ru-RU" sz="1000" dirty="0" smtClean="0">
              <a:solidFill>
                <a:schemeClr val="tx1"/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r>
              <a:rPr lang="ru-RU" sz="1000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Общегосударственные вопросы: (участие в профилактике терроризма и экстремизма; по охране здоровья граждан от воздействия окружающего табачного дыма; мер, направленных на укрепление межнационального и межконфессионального согласия);</a:t>
            </a:r>
            <a:endParaRPr lang="ru-RU" sz="1000" dirty="0" smtClean="0">
              <a:solidFill>
                <a:schemeClr val="tx1"/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r>
              <a:rPr lang="ru-RU" sz="1000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ГО и ЧС;</a:t>
            </a:r>
            <a:endParaRPr lang="ru-RU" sz="1000" dirty="0" smtClean="0">
              <a:solidFill>
                <a:schemeClr val="tx1"/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r>
              <a:rPr lang="ru-RU" sz="1000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Общеэкономические вопросы: (Участие в организации и финансировании временного трудоустройства несовершеннолетних в возрасте от 14 до 18 лет в свободное от учебы время);</a:t>
            </a:r>
            <a:endParaRPr lang="ru-RU" sz="1000" dirty="0" smtClean="0">
              <a:solidFill>
                <a:schemeClr val="tx1"/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r>
              <a:rPr lang="ru-RU" sz="1000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Дорожное хозяйство (дорожные фонды);</a:t>
            </a:r>
            <a:endParaRPr lang="ru-RU" sz="1000" dirty="0" smtClean="0">
              <a:solidFill>
                <a:schemeClr val="tx1"/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r>
              <a:rPr lang="ru-RU" sz="1000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Связь и информатика;</a:t>
            </a:r>
            <a:endParaRPr lang="ru-RU" sz="1000" dirty="0" smtClean="0">
              <a:solidFill>
                <a:schemeClr val="tx1"/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r>
              <a:rPr lang="ru-RU" sz="1000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Содействие развитию малого бизнеса;</a:t>
            </a:r>
            <a:endParaRPr lang="ru-RU" sz="1000" dirty="0" smtClean="0">
              <a:solidFill>
                <a:schemeClr val="tx1"/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r>
              <a:rPr lang="ru-RU" sz="1000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Благоустройство;</a:t>
            </a:r>
            <a:endParaRPr lang="ru-RU" sz="1000" dirty="0" smtClean="0">
              <a:solidFill>
                <a:schemeClr val="tx1"/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r>
              <a:rPr lang="ru-RU" sz="1000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Охрана окружающей среды;</a:t>
            </a:r>
            <a:endParaRPr lang="ru-RU" sz="1000" dirty="0" smtClean="0">
              <a:solidFill>
                <a:schemeClr val="tx1"/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r>
              <a:rPr lang="ru-RU" sz="1000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Профессиональная подготовка, переподготовка и повышение квалификации;</a:t>
            </a:r>
            <a:endParaRPr lang="ru-RU" sz="1000" dirty="0" smtClean="0">
              <a:solidFill>
                <a:schemeClr val="tx1"/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r>
              <a:rPr lang="ru-RU" sz="1000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Молодежная политика: (участие в профилактике дорожно-транспортного травматизма; наркомании; работы по военно-патриотическому воспитанию граждан);</a:t>
            </a:r>
            <a:endParaRPr lang="ru-RU" sz="1000" dirty="0" smtClean="0">
              <a:solidFill>
                <a:schemeClr val="tx1"/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r>
              <a:rPr lang="ru-RU" sz="1000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Культура, досуг;</a:t>
            </a:r>
            <a:endParaRPr lang="ru-RU" sz="1000" dirty="0" smtClean="0">
              <a:solidFill>
                <a:schemeClr val="tx1"/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r>
              <a:rPr lang="ru-RU" sz="1000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Спорт;</a:t>
            </a:r>
            <a:endParaRPr lang="ru-RU" sz="1000" dirty="0" smtClean="0">
              <a:solidFill>
                <a:schemeClr val="tx1"/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r>
              <a:rPr lang="ru-RU" sz="1000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СМИ.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372</TotalTime>
  <Words>1387</Words>
  <Application>Microsoft Office PowerPoint</Application>
  <PresentationFormat>Экран (4:3)</PresentationFormat>
  <Paragraphs>208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34</cp:revision>
  <dcterms:created xsi:type="dcterms:W3CDTF">2020-05-13T07:31:29Z</dcterms:created>
  <dcterms:modified xsi:type="dcterms:W3CDTF">2022-03-23T08:13:01Z</dcterms:modified>
</cp:coreProperties>
</file>